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76" r:id="rId8"/>
    <p:sldId id="268" r:id="rId9"/>
    <p:sldId id="266" r:id="rId10"/>
    <p:sldId id="274" r:id="rId11"/>
    <p:sldId id="275" r:id="rId12"/>
    <p:sldId id="270" r:id="rId13"/>
    <p:sldId id="273" r:id="rId14"/>
    <p:sldId id="277" r:id="rId15"/>
    <p:sldId id="278" r:id="rId16"/>
    <p:sldId id="265" r:id="rId17"/>
    <p:sldId id="267" r:id="rId18"/>
    <p:sldId id="269" r:id="rId19"/>
    <p:sldId id="279" r:id="rId20"/>
    <p:sldId id="280" r:id="rId21"/>
    <p:sldId id="263" r:id="rId22"/>
    <p:sldId id="264" r:id="rId23"/>
    <p:sldId id="261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45454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0" y="528"/>
      </p:cViewPr>
      <p:guideLst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hyperlink" Target="https://kmprioli.shinyapps.io/MAT_8790_kmea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7524" y="1288829"/>
            <a:ext cx="5537276" cy="5157906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“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”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75294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24269-F33A-4D49-82D5-24264DAA14E9}"/>
              </a:ext>
            </a:extLst>
          </p:cNvPr>
          <p:cNvGrpSpPr/>
          <p:nvPr/>
        </p:nvGrpSpPr>
        <p:grpSpPr>
          <a:xfrm>
            <a:off x="187340" y="1134940"/>
            <a:ext cx="6245352" cy="2610758"/>
            <a:chOff x="187340" y="1134940"/>
            <a:chExt cx="6245352" cy="26107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D87C-73F0-4039-9337-637ECFF73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187340" y="1442717"/>
              <a:ext cx="6245352" cy="23029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DF4398-A7AF-4EE7-835A-8933E4079395}"/>
                </a:ext>
              </a:extLst>
            </p:cNvPr>
            <p:cNvSpPr txBox="1"/>
            <p:nvPr/>
          </p:nvSpPr>
          <p:spPr>
            <a:xfrm>
              <a:off x="414977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560FF-F815-4D7A-8E9F-0E4DE576253E}"/>
              </a:ext>
            </a:extLst>
          </p:cNvPr>
          <p:cNvGrpSpPr/>
          <p:nvPr/>
        </p:nvGrpSpPr>
        <p:grpSpPr>
          <a:xfrm>
            <a:off x="187340" y="4041740"/>
            <a:ext cx="6245352" cy="2610758"/>
            <a:chOff x="187340" y="4041740"/>
            <a:chExt cx="6245352" cy="26107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EDC6E-ED30-4379-8682-A1D02EC7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12"/>
            <a:stretch/>
          </p:blipFill>
          <p:spPr>
            <a:xfrm>
              <a:off x="187340" y="43495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E7A45-6FEC-494B-A17F-C5308B2E9967}"/>
                </a:ext>
              </a:extLst>
            </p:cNvPr>
            <p:cNvSpPr txBox="1"/>
            <p:nvPr/>
          </p:nvSpPr>
          <p:spPr>
            <a:xfrm>
              <a:off x="414977" y="40417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GDP, Log Transform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3C340A-36DB-4A01-9875-797ACE2CF00F}"/>
              </a:ext>
            </a:extLst>
          </p:cNvPr>
          <p:cNvGrpSpPr/>
          <p:nvPr/>
        </p:nvGrpSpPr>
        <p:grpSpPr>
          <a:xfrm>
            <a:off x="7331090" y="1134940"/>
            <a:ext cx="3785997" cy="5465684"/>
            <a:chOff x="7331090" y="1134940"/>
            <a:chExt cx="3785997" cy="54656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C796DC-3ADA-43FA-9895-AC0906F9A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34" t="7227" b="18449"/>
            <a:stretch/>
          </p:blipFill>
          <p:spPr>
            <a:xfrm>
              <a:off x="7340615" y="1421810"/>
              <a:ext cx="3776472" cy="2256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FE620-A412-4E95-965A-7244A6687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27" r="49765"/>
            <a:stretch/>
          </p:blipFill>
          <p:spPr>
            <a:xfrm>
              <a:off x="7331090" y="3810841"/>
              <a:ext cx="3776472" cy="27897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A88CAC-CFB7-41D0-ABDB-DBB4246C77F5}"/>
                </a:ext>
              </a:extLst>
            </p:cNvPr>
            <p:cNvSpPr txBox="1"/>
            <p:nvPr/>
          </p:nvSpPr>
          <p:spPr>
            <a:xfrm>
              <a:off x="7394092" y="1134940"/>
              <a:ext cx="3713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EEC30-336E-4325-98F5-D0E2939DBDC7}"/>
              </a:ext>
            </a:extLst>
          </p:cNvPr>
          <p:cNvGrpSpPr/>
          <p:nvPr/>
        </p:nvGrpSpPr>
        <p:grpSpPr>
          <a:xfrm>
            <a:off x="2973324" y="1134940"/>
            <a:ext cx="6245352" cy="2610758"/>
            <a:chOff x="2973324" y="1134940"/>
            <a:chExt cx="6245352" cy="26107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68BC8-128D-42B6-83A2-A6E27F144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2973324" y="14427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DC579-93BD-44E7-898D-AB762E67BC16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Happiness Score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667802-812B-425B-8379-DE6E4E27A3DF}"/>
              </a:ext>
            </a:extLst>
          </p:cNvPr>
          <p:cNvGrpSpPr/>
          <p:nvPr/>
        </p:nvGrpSpPr>
        <p:grpSpPr>
          <a:xfrm>
            <a:off x="2973324" y="4073630"/>
            <a:ext cx="6245352" cy="2625396"/>
            <a:chOff x="2973324" y="4073630"/>
            <a:chExt cx="6245352" cy="2625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A18C7C-C40F-4F5C-8FB4-D77090464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3324" y="4381407"/>
              <a:ext cx="6245352" cy="23176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5F9328-BE18-4E6E-A078-3284E0D27716}"/>
                </a:ext>
              </a:extLst>
            </p:cNvPr>
            <p:cNvSpPr txBox="1"/>
            <p:nvPr/>
          </p:nvSpPr>
          <p:spPr>
            <a:xfrm>
              <a:off x="3171570" y="407363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Gender Equality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35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16AE97-FC99-4814-ADFF-084E7224C9FD}"/>
              </a:ext>
            </a:extLst>
          </p:cNvPr>
          <p:cNvGrpSpPr/>
          <p:nvPr/>
        </p:nvGrpSpPr>
        <p:grpSpPr>
          <a:xfrm>
            <a:off x="2971800" y="1134940"/>
            <a:ext cx="6245352" cy="2624503"/>
            <a:chOff x="2971800" y="1134940"/>
            <a:chExt cx="6245352" cy="26245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EB4BA2-6855-400C-8654-D824B0149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43"/>
            <a:stretch/>
          </p:blipFill>
          <p:spPr>
            <a:xfrm>
              <a:off x="2971800" y="1444752"/>
              <a:ext cx="6245352" cy="23146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0349DB-F4C8-4AEB-B2D6-9FD2ABF918EA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Infant Mortality Rate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60B99B-54EA-416B-BB51-B959DB00416D}"/>
              </a:ext>
            </a:extLst>
          </p:cNvPr>
          <p:cNvGrpSpPr/>
          <p:nvPr/>
        </p:nvGrpSpPr>
        <p:grpSpPr>
          <a:xfrm>
            <a:off x="2971800" y="3932609"/>
            <a:ext cx="6245352" cy="2639448"/>
            <a:chOff x="2971800" y="3932609"/>
            <a:chExt cx="6245352" cy="26394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350E8C-D6D5-4AC5-AAE8-A0BDD3BF6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1800" y="4254438"/>
              <a:ext cx="6245352" cy="23176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8588C-79C2-4967-B356-16931882F3C1}"/>
                </a:ext>
              </a:extLst>
            </p:cNvPr>
            <p:cNvSpPr txBox="1"/>
            <p:nvPr/>
          </p:nvSpPr>
          <p:spPr>
            <a:xfrm>
              <a:off x="3171570" y="3932609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Total Life Expectancy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57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using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::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ggpairs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endParaRPr lang="en-US" dirty="0">
              <a:solidFill>
                <a:srgbClr val="4040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Lower triangle shows scatterplots (continuous data) or grouped histograms (categorical variable), upper triangle gives correlation coefficients (continuous data) or boxplots (categorical variable)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Density plots (continuous) and bar charts (categorical) along the diagonal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relationship seen between 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differences in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infantmort</a:t>
            </a:r>
            <a:r>
              <a:rPr lang="en-US" dirty="0"/>
              <a:t>,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birth_MF</a:t>
            </a:r>
            <a:r>
              <a:rPr lang="en-US" dirty="0"/>
              <a:t>,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sixty_MF</a:t>
            </a:r>
            <a:r>
              <a:rPr lang="en-US" dirty="0"/>
              <a:t> seen by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HDI_cat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95586" y="952195"/>
            <a:ext cx="322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5E64D-F326-4266-9160-331C39128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3"/>
          <a:stretch/>
        </p:blipFill>
        <p:spPr>
          <a:xfrm>
            <a:off x="4581143" y="1216152"/>
            <a:ext cx="7141464" cy="54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1424166"/>
          </a:xfrm>
        </p:spPr>
        <p:txBody>
          <a:bodyPr>
            <a:normAutofit/>
          </a:bodyPr>
          <a:lstStyle/>
          <a:p>
            <a:r>
              <a:rPr lang="en-US" sz="1800" dirty="0"/>
              <a:t>US has the world’s largest GDP, yet did not appear within top 20 performing countries for 5/8 (62.5%) of the continuous QoL measures, including:</a:t>
            </a:r>
          </a:p>
          <a:p>
            <a:pPr lvl="1"/>
            <a:r>
              <a:rPr lang="en-US" sz="1600" dirty="0"/>
              <a:t>Happiness score (rank 21)</a:t>
            </a:r>
          </a:p>
          <a:p>
            <a:pPr lvl="1"/>
            <a:r>
              <a:rPr lang="en-US" sz="1600" dirty="0"/>
              <a:t>Gender equality index (rank 45)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877229-571A-4489-878D-C7DC705AFDC8}"/>
              </a:ext>
            </a:extLst>
          </p:cNvPr>
          <p:cNvSpPr txBox="1">
            <a:spLocks/>
          </p:cNvSpPr>
          <p:nvPr/>
        </p:nvSpPr>
        <p:spPr>
          <a:xfrm>
            <a:off x="4718205" y="1868372"/>
            <a:ext cx="7144709" cy="636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Infant mortality rate (rank 46)</a:t>
            </a:r>
          </a:p>
          <a:p>
            <a:pPr lvl="1"/>
            <a:r>
              <a:rPr lang="en-US" sz="1600" dirty="0"/>
              <a:t>Total life expectancy at birth (rank 34) and age 60 (rank 31)</a:t>
            </a:r>
          </a:p>
          <a:p>
            <a:pPr lvl="1"/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382FDE-72FF-412A-9CA2-B95D2D2F2C8F}"/>
              </a:ext>
            </a:extLst>
          </p:cNvPr>
          <p:cNvGrpSpPr/>
          <p:nvPr/>
        </p:nvGrpSpPr>
        <p:grpSpPr>
          <a:xfrm>
            <a:off x="544155" y="2504661"/>
            <a:ext cx="5305110" cy="4320211"/>
            <a:chOff x="675159" y="2504661"/>
            <a:chExt cx="5305110" cy="43202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5233C-F4B1-4759-A6FE-BDD996B3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159" y="2801512"/>
              <a:ext cx="4828032" cy="40233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9DF6F-5100-46B6-8BC2-92F6D905599D}"/>
                </a:ext>
              </a:extLst>
            </p:cNvPr>
            <p:cNvSpPr txBox="1"/>
            <p:nvPr/>
          </p:nvSpPr>
          <p:spPr>
            <a:xfrm>
              <a:off x="2071716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 by Country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AA809B-1FDE-4D3E-8243-953DCD93768F}"/>
                </a:ext>
              </a:extLst>
            </p:cNvPr>
            <p:cNvSpPr txBox="1"/>
            <p:nvPr/>
          </p:nvSpPr>
          <p:spPr>
            <a:xfrm>
              <a:off x="5026113" y="4430438"/>
              <a:ext cx="95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chemeClr val="accent5"/>
                  </a:solidFill>
                </a:rPr>
                <a:t> rank 20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C6AFC7-D5A9-448F-ACAF-776E3E310F34}"/>
              </a:ext>
            </a:extLst>
          </p:cNvPr>
          <p:cNvGrpSpPr/>
          <p:nvPr/>
        </p:nvGrpSpPr>
        <p:grpSpPr>
          <a:xfrm>
            <a:off x="6342736" y="2504661"/>
            <a:ext cx="5388891" cy="4320211"/>
            <a:chOff x="6688809" y="2504661"/>
            <a:chExt cx="5388891" cy="43202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B62AE7-52CA-4874-9364-277422E3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809" y="2801512"/>
              <a:ext cx="4828032" cy="4023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FFB1C-128A-4EAA-82F4-27896CEE6B22}"/>
                </a:ext>
              </a:extLst>
            </p:cNvPr>
            <p:cNvSpPr txBox="1"/>
            <p:nvPr/>
          </p:nvSpPr>
          <p:spPr>
            <a:xfrm>
              <a:off x="8049891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 by Country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AF510-EF6E-44C3-9D56-1E5689A56C3D}"/>
                </a:ext>
              </a:extLst>
            </p:cNvPr>
            <p:cNvSpPr txBox="1"/>
            <p:nvPr/>
          </p:nvSpPr>
          <p:spPr>
            <a:xfrm>
              <a:off x="11161643" y="3729136"/>
              <a:ext cx="91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FF0000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rgbClr val="FF0000"/>
                  </a:solidFill>
                </a:rPr>
                <a:t> rank 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3995068" cy="515630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5000"/>
              </a:lnSpc>
            </a:pPr>
            <a:r>
              <a:rPr lang="en-US" sz="2000" dirty="0"/>
              <a:t>10 cluster analyses performed:</a:t>
            </a:r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 marL="0" indent="0">
              <a:lnSpc>
                <a:spcPct val="105000"/>
              </a:lnSpc>
              <a:buNone/>
            </a:pPr>
            <a:endParaRPr lang="en-US" sz="2000" dirty="0"/>
          </a:p>
          <a:p>
            <a:pPr>
              <a:lnSpc>
                <a:spcPct val="105000"/>
              </a:lnSpc>
            </a:pPr>
            <a:r>
              <a:rPr lang="en-US" sz="2000" dirty="0"/>
              <a:t>Base case considered </a:t>
            </a:r>
            <a:r>
              <a:rPr lang="en-US" sz="2000" i="1" dirty="0"/>
              <a:t>k</a:t>
            </a:r>
            <a:r>
              <a:rPr lang="en-US" sz="2000" dirty="0"/>
              <a:t> = 4 clusters</a:t>
            </a:r>
          </a:p>
          <a:p>
            <a:pPr>
              <a:lnSpc>
                <a:spcPct val="105000"/>
              </a:lnSpc>
            </a:pPr>
            <a:r>
              <a:rPr lang="en-US" sz="2000" dirty="0"/>
              <a:t>Relevant aesthetics: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/>
              <a:t> = HDI category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3A2A-3D2B-411E-A802-876912277A5B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1:  Gender Equality Index vs. Happiness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C3B9A-4B05-4AE8-8276-97039B1C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49" y="2041169"/>
            <a:ext cx="7437214" cy="371860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8A207B-C1E0-4830-8683-F8D506D94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53575"/>
              </p:ext>
            </p:extLst>
          </p:nvPr>
        </p:nvGraphicFramePr>
        <p:xfrm>
          <a:off x="1057275" y="1800068"/>
          <a:ext cx="2696291" cy="2874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095">
                  <a:extLst>
                    <a:ext uri="{9D8B030D-6E8A-4147-A177-3AD203B41FA5}">
                      <a16:colId xmlns:a16="http://schemas.microsoft.com/office/drawing/2014/main" val="3945283132"/>
                    </a:ext>
                  </a:extLst>
                </a:gridCol>
                <a:gridCol w="1883196">
                  <a:extLst>
                    <a:ext uri="{9D8B030D-6E8A-4147-A177-3AD203B41FA5}">
                      <a16:colId xmlns:a16="http://schemas.microsoft.com/office/drawing/2014/main" val="3006077923"/>
                    </a:ext>
                  </a:extLst>
                </a:gridCol>
              </a:tblGrid>
              <a:tr h="197812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82666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3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45412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52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514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503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979184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818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71639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45328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9745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42821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F4569C3-417B-4ABA-A37E-B538BAAF447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813362" y="1887282"/>
            <a:ext cx="1165921" cy="3034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4362415" cy="491140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Total life expectancy vs. happiness score: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birth:  US occupied a mixed cluster with some “very high” (circles) by HDI, some “high” (squares)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60:  US was clustered with other “very high” nations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0FD8FC-2E65-43C3-8B7F-6704712144E5}"/>
              </a:ext>
            </a:extLst>
          </p:cNvPr>
          <p:cNvGrpSpPr/>
          <p:nvPr/>
        </p:nvGrpSpPr>
        <p:grpSpPr>
          <a:xfrm>
            <a:off x="4949544" y="866917"/>
            <a:ext cx="6997966" cy="5684593"/>
            <a:chOff x="4949544" y="866917"/>
            <a:chExt cx="6997966" cy="56845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AA9156-69B5-41A6-8EF8-A339496C8392}"/>
                </a:ext>
              </a:extLst>
            </p:cNvPr>
            <p:cNvSpPr txBox="1"/>
            <p:nvPr/>
          </p:nvSpPr>
          <p:spPr>
            <a:xfrm>
              <a:off x="5196484" y="866917"/>
              <a:ext cx="6603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Analyses 3 &amp; 4:  Total Life Expectancy vs. Happiness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07743B-8320-43B2-8986-2FBDC8DEB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58"/>
            <a:stretch/>
          </p:blipFill>
          <p:spPr>
            <a:xfrm>
              <a:off x="4949544" y="1174694"/>
              <a:ext cx="6997966" cy="537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9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62365" cy="4911406"/>
          </a:xfrm>
        </p:spPr>
        <p:txBody>
          <a:bodyPr/>
          <a:lstStyle/>
          <a:p>
            <a:r>
              <a:rPr lang="en-US" dirty="0"/>
              <a:t>Total life expectancy at 60 vs. at birth:</a:t>
            </a:r>
          </a:p>
          <a:p>
            <a:pPr lvl="1"/>
            <a:r>
              <a:rPr lang="en-US" dirty="0"/>
              <a:t>US occupied a mixed cluster with countries in medium, high, and very high HDI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5D53B-869F-4E5F-AB9A-020A589E2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"/>
          <a:stretch/>
        </p:blipFill>
        <p:spPr>
          <a:xfrm>
            <a:off x="4535424" y="2039112"/>
            <a:ext cx="7434072" cy="3432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50FE8-3B3E-4EA9-8493-FE9279A2ECD7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10:  Total Life Expectancy at Age 60 vs. at Birth</a:t>
            </a:r>
          </a:p>
        </p:txBody>
      </p:sp>
    </p:spTree>
    <p:extLst>
      <p:ext uri="{BB962C8B-B14F-4D97-AF65-F5344CB8AC3E}">
        <p14:creationId xmlns:p14="http://schemas.microsoft.com/office/powerpoint/2010/main" val="107755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Utility:</a:t>
            </a:r>
          </a:p>
          <a:p>
            <a:pPr lvl="1"/>
            <a:r>
              <a:rPr lang="en-US" dirty="0"/>
              <a:t>This study shows that national wealth does not necessarily translate to quality of life</a:t>
            </a:r>
          </a:p>
          <a:p>
            <a:pPr lvl="1"/>
            <a:r>
              <a:rPr lang="en-US" dirty="0"/>
              <a:t>Helps pinpoint the ways in which the US underperforms (could be useful in policy decisions)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Missing data was a challenge!</a:t>
            </a:r>
          </a:p>
          <a:p>
            <a:pPr lvl="1"/>
            <a:r>
              <a:rPr lang="en-US" dirty="0"/>
              <a:t>Omitted countries with incomplete data (n=205 </a:t>
            </a:r>
            <a:r>
              <a:rPr lang="en-US" b="1" dirty="0">
                <a:latin typeface="Wingdings 3" panose="05040102010807070707" pitchFamily="18" charset="2"/>
              </a:rPr>
              <a:t>"</a:t>
            </a:r>
            <a:r>
              <a:rPr lang="en-US" dirty="0"/>
              <a:t> n=111)</a:t>
            </a:r>
          </a:p>
          <a:p>
            <a:pPr lvl="2"/>
            <a:r>
              <a:rPr lang="en-US" dirty="0"/>
              <a:t>Many of those omitted had low-to-medium developmental level; omitting may bias the results</a:t>
            </a:r>
          </a:p>
          <a:p>
            <a:pPr lvl="1"/>
            <a:r>
              <a:rPr lang="en-US" dirty="0"/>
              <a:t>Interrelatedness of variables (e.g., strong correlation between </a:t>
            </a:r>
            <a:r>
              <a:rPr lang="en-US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r>
              <a:rPr lang="en-US" dirty="0"/>
              <a:t> and </a:t>
            </a:r>
            <a:r>
              <a:rPr lang="en-US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; they may in effect measure the same thing)</a:t>
            </a:r>
          </a:p>
          <a:p>
            <a:pPr lvl="1"/>
            <a:r>
              <a:rPr lang="en-US" dirty="0"/>
              <a:t>Limiting data to 2016 prevents ability to do a longitudinal analysis</a:t>
            </a:r>
          </a:p>
          <a:p>
            <a:pPr lvl="2"/>
            <a:r>
              <a:rPr lang="en-US" dirty="0"/>
              <a:t>Countries in “very high” category likely stable</a:t>
            </a:r>
          </a:p>
          <a:p>
            <a:pPr lvl="2"/>
            <a:r>
              <a:rPr lang="en-US" dirty="0"/>
              <a:t>Developing countries or those with political instability may show changes even over short time periods</a:t>
            </a:r>
          </a:p>
          <a:p>
            <a:r>
              <a:rPr lang="en-US" dirty="0"/>
              <a:t>Technical challenges:</a:t>
            </a:r>
          </a:p>
          <a:p>
            <a:pPr lvl="1"/>
            <a:r>
              <a:rPr lang="en-US" dirty="0"/>
              <a:t>Data required significant wrangling (time-consuming!)</a:t>
            </a:r>
          </a:p>
          <a:p>
            <a:pPr lvl="1"/>
            <a:r>
              <a:rPr lang="en-US" dirty="0"/>
              <a:t>Clustering visualizations contain the relevant results but are not intuitive to interpret</a:t>
            </a:r>
          </a:p>
          <a:p>
            <a:r>
              <a:rPr lang="en-US" dirty="0"/>
              <a:t>Surprises:</a:t>
            </a:r>
          </a:p>
          <a:p>
            <a:pPr lvl="1"/>
            <a:r>
              <a:rPr lang="en-US" dirty="0"/>
              <a:t>Expected the US to be more dependent on </a:t>
            </a:r>
            <a:r>
              <a:rPr lang="en-US" i="1" dirty="0"/>
              <a:t>k</a:t>
            </a:r>
            <a:r>
              <a:rPr lang="en-US" dirty="0"/>
              <a:t> given that the variables chosen for clustering analysis were those in which the US underperformed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years in the dataset (look at trends over time)</a:t>
            </a:r>
          </a:p>
          <a:p>
            <a:pPr lvl="1"/>
            <a:r>
              <a:rPr lang="en-US" dirty="0"/>
              <a:t>Add more single-dimension QoL measures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relationships between key QoL indicators by country with particular focus on how the United States performs compared to other first-world nations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5000"/>
              </a:lnSpc>
            </a:pPr>
            <a:r>
              <a:rPr lang="en-US" dirty="0"/>
              <a:t>Three stages to the analysis: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Standardize country names (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r>
              <a:rPr lang="en-US" dirty="0"/>
              <a:t> package)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Wrangle QoL datasets to the country level (one row per country) for year 2016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Test each against country name, correct mismatches, verify corrections </a:t>
            </a:r>
            <a:br>
              <a:rPr lang="en-US" dirty="0"/>
            </a:br>
            <a:r>
              <a:rPr lang="en-US" dirty="0"/>
              <a:t>(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anti-join(...)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mutate(country =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anti_join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</a:t>
            </a:r>
            <a:r>
              <a:rPr lang="en-US" dirty="0"/>
              <a:t>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Combine into one </a:t>
            </a:r>
            <a:r>
              <a:rPr lang="en-US" dirty="0" err="1"/>
              <a:t>tibble</a:t>
            </a:r>
            <a:r>
              <a:rPr lang="en-US" dirty="0"/>
              <a:t> via serial joins</a:t>
            </a:r>
            <a:endParaRPr lang="en-US" sz="17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Univariate descriptive statistics and visualizations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analysis via correlation matrix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Country-level ordered bivariate plots</a:t>
            </a:r>
          </a:p>
          <a:p>
            <a:pPr marL="1828800" lvl="3">
              <a:lnSpc>
                <a:spcPct val="105000"/>
              </a:lnSpc>
            </a:pPr>
            <a:r>
              <a:rPr lang="en-US" dirty="0"/>
              <a:t>Top and bottom 20 countries for each QoL measure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on QoL variables for which the US did not appear among top 20 countries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F281B1-204E-4903-92EC-0EFD70CDA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33" y="4865143"/>
            <a:ext cx="1577662" cy="1828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0B08B5A-BA75-4FFD-86E5-BBC74C7F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2201" y="2953612"/>
            <a:ext cx="1577662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9DCAAC4-327C-4DF3-9ECB-8805AA6F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1713" y="1476442"/>
            <a:ext cx="1577662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D517A82-A581-4F3C-B834-BF4A8F7764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7163" y="2953612"/>
            <a:ext cx="1577662" cy="1828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9871D37-B549-43C6-A924-DBE35741B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4645" y="2953612"/>
            <a:ext cx="1577662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0C73CBE-A75E-41EC-BD5B-75DAB45641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157" y="1476442"/>
            <a:ext cx="1577662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C5AD047-7ECA-49F2-B0F2-4EC99D4F8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5491" y="1476442"/>
            <a:ext cx="1577662" cy="1828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787DD13-9847-478E-8983-901D61F4A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9270" y="1476442"/>
            <a:ext cx="1577662" cy="1828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9AB8EB5-18FA-4289-AC48-04572719A6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9682" y="2953612"/>
            <a:ext cx="1577662" cy="1828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00386FB-DAC9-4754-9C0F-5FA0714EFC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67935" y="1476442"/>
            <a:ext cx="1577662" cy="1828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353551" y="4703433"/>
            <a:ext cx="246193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readxl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grid &amp;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gridExtra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kableExtra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ggthemr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wesanderson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172543"/>
              </p:ext>
            </p:extLst>
          </p:nvPr>
        </p:nvGraphicFramePr>
        <p:xfrm>
          <a:off x="476250" y="1288829"/>
          <a:ext cx="11214099" cy="502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814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7404212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252207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40641">
                <a:tc>
                  <a:txBody>
                    <a:bodyPr/>
                    <a:lstStyle/>
                    <a:p>
                      <a:r>
                        <a:rPr lang="en-US" sz="17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countrycodes</a:t>
                      </a:r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(compound measure, scale of 0:1); subitems include years of schooling, life expectancy at birth, and per-capita income (among others)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48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</a:t>
                      </a:r>
                      <a:r>
                        <a:rPr lang="en-US" sz="1500">
                          <a:solidFill>
                            <a:srgbClr val="404040"/>
                          </a:solidFill>
                        </a:rPr>
                        <a:t>high”)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30984"/>
                  </a:ext>
                </a:extLst>
              </a:tr>
              <a:tr h="7553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Index (compound measure, scale of 0:100); subitems include three broad categories:  basic human needs (e.g., nutrition, safety), foundations of wellbeing (e.g., basic knowledge, environmental quality), and opportunity (e.g., personal rights, freedoms)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Gross Domestic Product, log 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Happiness Score (compound measure, scale of 0:10); subitems include per-capita GDP, healthy life expectancy, social support, freedoms, and perception of corruption,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Gender Equality Index (compound measure, scale of 0:1); measures gender-related gaps in economic participation, education, health and survival, and political offices held,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Infant mortality rate (neonatal deaths per 1,000 live births)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age 60,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6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631763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4969407"/>
            <a:ext cx="5896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colors</a:t>
            </a:r>
            <a:r>
              <a:rPr lang="en-US" dirty="0"/>
              <a:t> vector to color country names (red for US, gray otherwise)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E8D6-2F18-4046-989F-D504B1E39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1"/>
          <a:stretch/>
        </p:blipFill>
        <p:spPr>
          <a:xfrm>
            <a:off x="6464807" y="1377280"/>
            <a:ext cx="5440599" cy="51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Uses function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(x, k)</a:t>
            </a:r>
            <a:r>
              <a:rPr lang="en-US" dirty="0"/>
              <a:t>, where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x</a:t>
            </a:r>
            <a:r>
              <a:rPr lang="en-US" dirty="0"/>
              <a:t> is a matrix of data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k</a:t>
            </a:r>
            <a:r>
              <a:rPr lang="en-US" dirty="0"/>
              <a:t> is the desired number of clusters</a:t>
            </a:r>
            <a:endParaRPr lang="en-US" i="1" dirty="0"/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1-3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how clusters change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619</TotalTime>
  <Words>2583</Words>
  <Application>Microsoft Office PowerPoint</Application>
  <PresentationFormat>Widescreen</PresentationFormat>
  <Paragraphs>322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Lucida Console</vt:lpstr>
      <vt:lpstr>Wingdings 3</vt:lpstr>
      <vt:lpstr>Metropolitan</vt:lpstr>
      <vt:lpstr>Quality of Life by Country: A Clustering Analysis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UNIVARIATE ANALYSES</vt:lpstr>
      <vt:lpstr>UNIVARIATE ANALYSES</vt:lpstr>
      <vt:lpstr>UNIVARIATE ANALYSES</vt:lpstr>
      <vt:lpstr>DATA EXPLORATION</vt:lpstr>
      <vt:lpstr>COUNTRY-LEVEL PLOTS</vt:lpstr>
      <vt:lpstr>CLUSTER ANALYSES</vt:lpstr>
      <vt:lpstr>CLUSTER ANALYSES</vt:lpstr>
      <vt:lpstr>CLUSTER ANALYSES</vt:lpstr>
      <vt:lpstr>SENSITIVITY ANALYSIS</vt:lpstr>
      <vt:lpstr>DISCUSSION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78</cp:revision>
  <dcterms:created xsi:type="dcterms:W3CDTF">2018-12-10T02:03:28Z</dcterms:created>
  <dcterms:modified xsi:type="dcterms:W3CDTF">2018-12-15T22:42:01Z</dcterms:modified>
</cp:coreProperties>
</file>